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29"/>
  </p:notesMasterIdLst>
  <p:sldIdLst>
    <p:sldId id="280" r:id="rId3"/>
    <p:sldId id="274" r:id="rId4"/>
    <p:sldId id="306" r:id="rId5"/>
    <p:sldId id="282" r:id="rId6"/>
    <p:sldId id="286" r:id="rId7"/>
    <p:sldId id="273" r:id="rId8"/>
    <p:sldId id="310" r:id="rId9"/>
    <p:sldId id="30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308" r:id="rId19"/>
    <p:sldId id="297" r:id="rId20"/>
    <p:sldId id="298" r:id="rId21"/>
    <p:sldId id="299" r:id="rId22"/>
    <p:sldId id="300" r:id="rId23"/>
    <p:sldId id="301" r:id="rId24"/>
    <p:sldId id="309" r:id="rId25"/>
    <p:sldId id="304" r:id="rId26"/>
    <p:sldId id="305" r:id="rId27"/>
    <p:sldId id="303" r:id="rId2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Titillium Web ExtraLight" panose="020B060402020202020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itillium Web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86B6"/>
    <a:srgbClr val="113B56"/>
    <a:srgbClr val="465573"/>
    <a:srgbClr val="2DC58B"/>
    <a:srgbClr val="244A3D"/>
    <a:srgbClr val="2BC289"/>
    <a:srgbClr val="23C386"/>
    <a:srgbClr val="F5F5F9"/>
    <a:srgbClr val="AAE6C6"/>
    <a:srgbClr val="1BB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1176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65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417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471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92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62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504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16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8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7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381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59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80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5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178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 only no graph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8017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225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3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525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979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541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313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400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087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80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35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_2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74" r:id="rId11"/>
    <p:sldLayoutId id="2147483675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52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282025" y="228600"/>
            <a:ext cx="8581500" cy="4707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CHAOS ENGINEERING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 proof of concept using Gremlin and Chaos </a:t>
            </a:r>
            <a:r>
              <a:rPr lang="en" sz="2400" dirty="0" smtClean="0"/>
              <a:t>Toolkit</a:t>
            </a:r>
            <a:r>
              <a:rPr lang="en" sz="2400" dirty="0" smtClean="0"/>
              <a:t/>
            </a:r>
            <a:br>
              <a:rPr lang="en" sz="2400" dirty="0" smtClean="0"/>
            </a:br>
            <a:r>
              <a:rPr lang="en" sz="1800" b="1" dirty="0" smtClean="0">
                <a:latin typeface="Titillium Web"/>
                <a:ea typeface="Titillium Web"/>
                <a:cs typeface="Titillium Web"/>
                <a:sym typeface="Titillium Web"/>
              </a:rPr>
              <a:t/>
            </a:r>
            <a:br>
              <a:rPr lang="en" sz="1800" b="1" dirty="0" smtClean="0">
                <a:latin typeface="Titillium Web"/>
                <a:ea typeface="Titillium Web"/>
                <a:cs typeface="Titillium Web"/>
                <a:sym typeface="Titillium Web"/>
              </a:rPr>
            </a:b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72" y="404899"/>
            <a:ext cx="1445225" cy="790056"/>
          </a:xfrm>
          <a:prstGeom prst="rect">
            <a:avLst/>
          </a:prstGeom>
        </p:spPr>
      </p:pic>
      <p:sp>
        <p:nvSpPr>
          <p:cNvPr id="6" name="Google Shape;779;p15"/>
          <p:cNvSpPr txBox="1">
            <a:spLocks/>
          </p:cNvSpPr>
          <p:nvPr/>
        </p:nvSpPr>
        <p:spPr>
          <a:xfrm>
            <a:off x="282025" y="1795897"/>
            <a:ext cx="3335481" cy="78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pt-BR" sz="1800" dirty="0" smtClean="0">
                <a:latin typeface="Titillium Web"/>
                <a:ea typeface="Titillium Web"/>
                <a:cs typeface="Titillium Web"/>
                <a:sym typeface="Titillium Web"/>
              </a:rPr>
              <a:t>Matheus de Oliveira Manhães</a:t>
            </a:r>
            <a:br>
              <a:rPr lang="pt-BR" sz="1800" dirty="0" smtClean="0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pt-BR" sz="1800" dirty="0" smtClean="0">
                <a:latin typeface="Titillium Web"/>
                <a:ea typeface="Titillium Web"/>
                <a:cs typeface="Titillium Web"/>
                <a:sym typeface="Titillium Web"/>
              </a:rPr>
              <a:t>Felipe Barbosa de Oliveira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9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</p:spTree>
    <p:extLst>
      <p:ext uri="{BB962C8B-B14F-4D97-AF65-F5344CB8AC3E}">
        <p14:creationId xmlns:p14="http://schemas.microsoft.com/office/powerpoint/2010/main" val="309190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95" y="3830141"/>
            <a:ext cx="134439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8546725" y="2333640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sp>
        <p:nvSpPr>
          <p:cNvPr id="86" name="CaixaDeTexto 85"/>
          <p:cNvSpPr txBox="1"/>
          <p:nvPr/>
        </p:nvSpPr>
        <p:spPr>
          <a:xfrm>
            <a:off x="7550893" y="3019751"/>
            <a:ext cx="14853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ATAQUE DE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CPU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SHUTDOWN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GREMLIN</a:t>
            </a:r>
          </a:p>
        </p:txBody>
      </p:sp>
      <p:cxnSp>
        <p:nvCxnSpPr>
          <p:cNvPr id="101" name="Conector de Seta Reta 100"/>
          <p:cNvCxnSpPr/>
          <p:nvPr/>
        </p:nvCxnSpPr>
        <p:spPr>
          <a:xfrm flipV="1">
            <a:off x="8352511" y="2241503"/>
            <a:ext cx="21392" cy="66035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49" y="3134183"/>
            <a:ext cx="3406810" cy="340681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95" y="3830141"/>
            <a:ext cx="134439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 flipV="1">
            <a:off x="6832236" y="2199292"/>
            <a:ext cx="1254494" cy="13636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8546725" y="2333640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sp>
        <p:nvSpPr>
          <p:cNvPr id="85" name="CaixaDeTexto 84"/>
          <p:cNvSpPr txBox="1"/>
          <p:nvPr/>
        </p:nvSpPr>
        <p:spPr>
          <a:xfrm>
            <a:off x="6449830" y="3526796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7550893" y="3019751"/>
            <a:ext cx="14853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ATAQUE DE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CPU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SHUTDOWN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GREMLIN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5456617" y="3892331"/>
            <a:ext cx="193265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CRIAÇÃO DOS EXPERIMENTOS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CHAOS TOOLKIT</a:t>
            </a:r>
          </a:p>
        </p:txBody>
      </p:sp>
      <p:cxnSp>
        <p:nvCxnSpPr>
          <p:cNvPr id="101" name="Conector de Seta Reta 100"/>
          <p:cNvCxnSpPr/>
          <p:nvPr/>
        </p:nvCxnSpPr>
        <p:spPr>
          <a:xfrm flipV="1">
            <a:off x="8352511" y="2241503"/>
            <a:ext cx="21392" cy="66035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171229"/>
            <a:ext cx="7995462" cy="225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ENGENHARIA DO</a:t>
            </a:r>
            <a:br>
              <a:rPr lang="en" dirty="0" smtClean="0"/>
            </a:br>
            <a:r>
              <a:rPr lang="en" dirty="0" smtClean="0"/>
              <a:t>CAOS NA PRÁTICA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3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pic>
        <p:nvPicPr>
          <p:cNvPr id="3" name="1 - Executando as aplicações com deploy n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5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pic>
        <p:nvPicPr>
          <p:cNvPr id="3" name="2 - Executando teste do Chaos Toolkit (Localhost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INTRODUÇÃO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238990" y="1513572"/>
            <a:ext cx="4540827" cy="2351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sz="2500" dirty="0" smtClean="0"/>
              <a:t>Por que Engenharia do Caos?</a:t>
            </a:r>
          </a:p>
          <a:p>
            <a:pPr marL="342900" indent="-342900"/>
            <a:r>
              <a:rPr lang="en" sz="2500" dirty="0" smtClean="0"/>
              <a:t>Entretenimento e Netflix.</a:t>
            </a:r>
          </a:p>
          <a:p>
            <a:pPr marL="342900" indent="-342900"/>
            <a:r>
              <a:rPr lang="en" sz="2500" dirty="0" smtClean="0"/>
              <a:t>Qualidade e disponibilidade.</a:t>
            </a:r>
          </a:p>
          <a:p>
            <a:pPr marL="342900" indent="-342900"/>
            <a:r>
              <a:rPr lang="en" sz="2500" dirty="0" smtClean="0"/>
              <a:t>Caos é um fator que agrega.</a:t>
            </a:r>
          </a:p>
          <a:p>
            <a:pPr marL="342900" indent="-342900"/>
            <a:r>
              <a:rPr lang="en" sz="2500" dirty="0" smtClean="0"/>
              <a:t>Lei de Murphy.</a:t>
            </a:r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5" y="74295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21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  <p:pic>
        <p:nvPicPr>
          <p:cNvPr id="3" name="4 - Executando teste do Chaos Toolkit com deploy no AWS e replica d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3" name="5 - Executando teste do Chaos Toolkit com deploy no AWS sem replica d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171229"/>
            <a:ext cx="7995462" cy="225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CONSIDERAÇÕES</a:t>
            </a:r>
            <a:br>
              <a:rPr lang="en" dirty="0" smtClean="0"/>
            </a:br>
            <a:r>
              <a:rPr lang="en" dirty="0" smtClean="0"/>
              <a:t>FINAIS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066" y="11222"/>
            <a:ext cx="2579467" cy="25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CONTRIBUIÇÕES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452725" y="1385976"/>
            <a:ext cx="39852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smtClean="0"/>
              <a:t>Aqui serão descritas </a:t>
            </a:r>
            <a:r>
              <a:rPr lang="en" sz="2500" dirty="0" smtClean="0"/>
              <a:t>as contribuições.</a:t>
            </a: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87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TRABALHOS FUTUROS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452725" y="1385976"/>
            <a:ext cx="39852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dirty="0" smtClean="0"/>
              <a:t>Aqui serão descritos os trabalhos futuros.</a:t>
            </a: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545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452724" y="1524282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OBRIGADO!</a:t>
            </a:r>
            <a:endParaRPr sz="6000" dirty="0"/>
          </a:p>
        </p:txBody>
      </p:sp>
      <p:sp>
        <p:nvSpPr>
          <p:cNvPr id="1013" name="Google Shape;1013;p37"/>
          <p:cNvSpPr txBox="1">
            <a:spLocks noGrp="1"/>
          </p:cNvSpPr>
          <p:nvPr>
            <p:ph type="body" idx="1"/>
          </p:nvPr>
        </p:nvSpPr>
        <p:spPr>
          <a:xfrm>
            <a:off x="452727" y="2694593"/>
            <a:ext cx="3985200" cy="869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 smtClean="0"/>
              <a:t>	Perguntas</a:t>
            </a:r>
            <a:r>
              <a:rPr lang="en" sz="3200" b="1" dirty="0" smtClean="0"/>
              <a:t>?</a:t>
            </a:r>
            <a:endParaRPr sz="32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929818"/>
            <a:ext cx="2647161" cy="32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1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237904"/>
            <a:ext cx="7995462" cy="2390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 QUE É </a:t>
            </a:r>
            <a:br>
              <a:rPr lang="en" dirty="0" smtClean="0"/>
            </a:br>
            <a:r>
              <a:rPr lang="en" dirty="0" smtClean="0"/>
              <a:t>ENGENHARIA </a:t>
            </a:r>
            <a:br>
              <a:rPr lang="en" dirty="0" smtClean="0"/>
            </a:br>
            <a:r>
              <a:rPr lang="en" dirty="0" smtClean="0"/>
              <a:t>DO CAOS?</a:t>
            </a:r>
            <a:endParaRPr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24" y="342900"/>
            <a:ext cx="2730422" cy="16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"/>
          <p:cNvSpPr txBox="1">
            <a:spLocks noGrp="1"/>
          </p:cNvSpPr>
          <p:nvPr>
            <p:ph type="body" idx="1"/>
          </p:nvPr>
        </p:nvSpPr>
        <p:spPr>
          <a:xfrm>
            <a:off x="95694" y="1678495"/>
            <a:ext cx="8856920" cy="3367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3200" dirty="0" smtClean="0"/>
              <a:t>“</a:t>
            </a:r>
            <a:r>
              <a:rPr lang="pt-BR" sz="3200" dirty="0" smtClean="0"/>
              <a:t>Ninguém </a:t>
            </a:r>
            <a:r>
              <a:rPr lang="pt-BR" sz="3200" dirty="0"/>
              <a:t>baterá tão forte quanto a vida. Porém, não se trata de quão forte pode bater, se trata de quão forte pode ser atingido e continuar seguindo em frente. É assim que a vitória é conquistada."</a:t>
            </a:r>
            <a:endParaRPr lang="en" sz="3200" dirty="0" smtClean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3200" b="1" dirty="0" smtClean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chemeClr val="lt1"/>
                </a:solidFill>
              </a:rPr>
              <a:t>Rocky </a:t>
            </a:r>
            <a:r>
              <a:rPr lang="en" sz="3200" b="1" dirty="0" smtClean="0">
                <a:solidFill>
                  <a:schemeClr val="lt1"/>
                </a:solidFill>
              </a:rPr>
              <a:t>Balboa</a:t>
            </a:r>
            <a:endParaRPr sz="3200" b="1" dirty="0"/>
          </a:p>
        </p:txBody>
      </p:sp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sym typeface="Titillium We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5047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8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VISÃO GERAL DA ENGENHARIA DO CAOS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pt-BR" dirty="0" smtClean="0"/>
              <a:t>Quando surgiu?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pt-BR" i="1" dirty="0" smtClean="0"/>
              <a:t>Simian Army.</a:t>
            </a:r>
            <a:endParaRPr i="1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Somente para o Netflix?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Resiliência é a palavra-chave.</a:t>
            </a:r>
            <a:endParaRPr lang="en" dirty="0" smtClean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18" y="1451646"/>
            <a:ext cx="1601411" cy="16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xfrm>
            <a:off x="714375" y="20726"/>
            <a:ext cx="74961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COMPARATIVO</a:t>
            </a:r>
            <a:endParaRPr lang="pt-BR" dirty="0"/>
          </a:p>
        </p:txBody>
      </p:sp>
      <p:graphicFrame>
        <p:nvGraphicFramePr>
          <p:cNvPr id="907" name="Google Shape;907;p27"/>
          <p:cNvGraphicFramePr/>
          <p:nvPr>
            <p:extLst>
              <p:ext uri="{D42A27DB-BD31-4B8C-83A1-F6EECF244321}">
                <p14:modId xmlns:p14="http://schemas.microsoft.com/office/powerpoint/2010/main" val="2652209866"/>
              </p:ext>
            </p:extLst>
          </p:nvPr>
        </p:nvGraphicFramePr>
        <p:xfrm>
          <a:off x="312515" y="1180267"/>
          <a:ext cx="8507394" cy="22458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3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3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9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Engenharia</a:t>
                      </a:r>
                      <a:r>
                        <a:rPr lang="en" sz="1600" b="1" baseline="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do Caos</a:t>
                      </a:r>
                      <a:endParaRPr sz="1600" b="1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Testes</a:t>
                      </a:r>
                      <a:r>
                        <a:rPr lang="en" sz="1600" b="1" baseline="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Tradicionais</a:t>
                      </a:r>
                      <a:endParaRPr sz="1600" b="1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Abordagem dinâmica. Resultado imprevisível.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Abordagem lógica. Analisa se o resultado observado é igual ao resultado esperado.</a:t>
                      </a:r>
                      <a:endParaRPr lang="pt-BR"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Verifica se o comportamento do sistema como um todo está correto.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Verifica, em cenários específicos, se os códigos estão corretos.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Identifica bugs o mais perto possível do ambiente de produção.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Identifica bugs o mais longe possível do ambiente de produção.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8" name="Google Shape;908;p2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2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5" y="31172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FASES DO CAOS</a:t>
            </a:r>
            <a:endParaRPr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882" name="Google Shape;882;p26"/>
          <p:cNvGrpSpPr/>
          <p:nvPr/>
        </p:nvGrpSpPr>
        <p:grpSpPr>
          <a:xfrm>
            <a:off x="3651032" y="1471031"/>
            <a:ext cx="2053870" cy="1248792"/>
            <a:chOff x="4419278" y="1479246"/>
            <a:chExt cx="2053870" cy="1248792"/>
          </a:xfrm>
        </p:grpSpPr>
        <p:sp>
          <p:nvSpPr>
            <p:cNvPr id="884" name="Google Shape;884;p26"/>
            <p:cNvSpPr txBox="1"/>
            <p:nvPr/>
          </p:nvSpPr>
          <p:spPr>
            <a:xfrm>
              <a:off x="5033785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888" name="Google Shape;888;p26"/>
          <p:cNvSpPr/>
          <p:nvPr/>
        </p:nvSpPr>
        <p:spPr>
          <a:xfrm rot="711057" flipH="1">
            <a:off x="1548928" y="2806145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89" name="Google Shape;889;p26"/>
          <p:cNvGrpSpPr/>
          <p:nvPr/>
        </p:nvGrpSpPr>
        <p:grpSpPr>
          <a:xfrm>
            <a:off x="2148390" y="2933372"/>
            <a:ext cx="2053870" cy="1262473"/>
            <a:chOff x="2912587" y="3253012"/>
            <a:chExt cx="2053870" cy="1262473"/>
          </a:xfrm>
        </p:grpSpPr>
        <p:sp>
          <p:nvSpPr>
            <p:cNvPr id="890" name="Google Shape;890;p26"/>
            <p:cNvSpPr txBox="1"/>
            <p:nvPr/>
          </p:nvSpPr>
          <p:spPr>
            <a:xfrm>
              <a:off x="3521663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1" name="Google Shape;891;p26"/>
            <p:cNvSpPr/>
            <p:nvPr/>
          </p:nvSpPr>
          <p:spPr>
            <a:xfrm rot="19810524">
              <a:off x="3808116" y="3253012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2912587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3" name="Google Shape;893;p26"/>
            <p:cNvSpPr txBox="1"/>
            <p:nvPr/>
          </p:nvSpPr>
          <p:spPr>
            <a:xfrm>
              <a:off x="2965640" y="3759887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Hipótese para manter o estado estável.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3847458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896" name="Google Shape;896;p26"/>
          <p:cNvGrpSpPr/>
          <p:nvPr/>
        </p:nvGrpSpPr>
        <p:grpSpPr>
          <a:xfrm>
            <a:off x="564477" y="1447977"/>
            <a:ext cx="2053870" cy="1317304"/>
            <a:chOff x="1369440" y="1479246"/>
            <a:chExt cx="2053870" cy="1317304"/>
          </a:xfrm>
        </p:grpSpPr>
        <p:sp>
          <p:nvSpPr>
            <p:cNvPr id="897" name="Google Shape;897;p26"/>
            <p:cNvSpPr/>
            <p:nvPr/>
          </p:nvSpPr>
          <p:spPr>
            <a:xfrm>
              <a:off x="1369440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8" name="Google Shape;898;p26"/>
            <p:cNvSpPr txBox="1"/>
            <p:nvPr/>
          </p:nvSpPr>
          <p:spPr>
            <a:xfrm>
              <a:off x="1977517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9" name="Google Shape;899;p26"/>
            <p:cNvSpPr/>
            <p:nvPr/>
          </p:nvSpPr>
          <p:spPr>
            <a:xfrm rot="10800000">
              <a:off x="2342381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0" name="Google Shape;900;p26"/>
            <p:cNvSpPr txBox="1"/>
            <p:nvPr/>
          </p:nvSpPr>
          <p:spPr>
            <a:xfrm>
              <a:off x="1419104" y="1533845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Definição do estado estável.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1" name="Google Shape;901;p26"/>
            <p:cNvSpPr/>
            <p:nvPr/>
          </p:nvSpPr>
          <p:spPr>
            <a:xfrm rot="19810524">
              <a:off x="2293166" y="2604137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33" name="Google Shape;888;p26"/>
          <p:cNvSpPr/>
          <p:nvPr/>
        </p:nvSpPr>
        <p:spPr>
          <a:xfrm rot="20821590" flipH="1">
            <a:off x="3207866" y="2807228"/>
            <a:ext cx="1390791" cy="74486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891;p26"/>
          <p:cNvSpPr/>
          <p:nvPr/>
        </p:nvSpPr>
        <p:spPr>
          <a:xfrm rot="19810524">
            <a:off x="4557557" y="2580580"/>
            <a:ext cx="192413" cy="192413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6E8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891;p26"/>
          <p:cNvSpPr/>
          <p:nvPr/>
        </p:nvSpPr>
        <p:spPr>
          <a:xfrm rot="19810524">
            <a:off x="5981777" y="2865053"/>
            <a:ext cx="196313" cy="204707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6E8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" name="Google Shape;893;p26"/>
          <p:cNvSpPr txBox="1"/>
          <p:nvPr/>
        </p:nvSpPr>
        <p:spPr>
          <a:xfrm>
            <a:off x="3651032" y="1567500"/>
            <a:ext cx="2092894" cy="8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Planejamento e execução dos experimentos.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43" name="Google Shape;889;p26"/>
          <p:cNvGrpSpPr/>
          <p:nvPr/>
        </p:nvGrpSpPr>
        <p:grpSpPr>
          <a:xfrm>
            <a:off x="5119673" y="2933372"/>
            <a:ext cx="2053870" cy="1243484"/>
            <a:chOff x="2912587" y="3272001"/>
            <a:chExt cx="2053870" cy="1243484"/>
          </a:xfrm>
        </p:grpSpPr>
        <p:sp>
          <p:nvSpPr>
            <p:cNvPr id="44" name="Google Shape;890;p26"/>
            <p:cNvSpPr txBox="1"/>
            <p:nvPr/>
          </p:nvSpPr>
          <p:spPr>
            <a:xfrm>
              <a:off x="3521663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6" name="Google Shape;892;p26"/>
            <p:cNvSpPr/>
            <p:nvPr/>
          </p:nvSpPr>
          <p:spPr>
            <a:xfrm>
              <a:off x="2912587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7" name="Google Shape;893;p26"/>
            <p:cNvSpPr txBox="1"/>
            <p:nvPr/>
          </p:nvSpPr>
          <p:spPr>
            <a:xfrm>
              <a:off x="2976786" y="3754175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Observar os resultados e validar as diferenças.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8" name="Google Shape;894;p26"/>
            <p:cNvSpPr/>
            <p:nvPr/>
          </p:nvSpPr>
          <p:spPr>
            <a:xfrm>
              <a:off x="3885558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9" name="Google Shape;888;p26"/>
          <p:cNvSpPr/>
          <p:nvPr/>
        </p:nvSpPr>
        <p:spPr>
          <a:xfrm rot="711057" flipH="1">
            <a:off x="4707855" y="2798167"/>
            <a:ext cx="1309164" cy="72848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" name="Google Shape;888;p26"/>
          <p:cNvSpPr/>
          <p:nvPr/>
        </p:nvSpPr>
        <p:spPr>
          <a:xfrm rot="20821590" flipH="1">
            <a:off x="6148006" y="2780792"/>
            <a:ext cx="1390791" cy="74486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" name="Google Shape;891;p26"/>
          <p:cNvSpPr/>
          <p:nvPr/>
        </p:nvSpPr>
        <p:spPr>
          <a:xfrm rot="19810524">
            <a:off x="7416825" y="2571468"/>
            <a:ext cx="192413" cy="192413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6E8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2" name="Google Shape;882;p26"/>
          <p:cNvGrpSpPr/>
          <p:nvPr/>
        </p:nvGrpSpPr>
        <p:grpSpPr>
          <a:xfrm>
            <a:off x="6462872" y="1498515"/>
            <a:ext cx="2053870" cy="1248792"/>
            <a:chOff x="4419278" y="1479246"/>
            <a:chExt cx="2053870" cy="1248792"/>
          </a:xfrm>
        </p:grpSpPr>
        <p:sp>
          <p:nvSpPr>
            <p:cNvPr id="53" name="Google Shape;884;p26"/>
            <p:cNvSpPr txBox="1"/>
            <p:nvPr/>
          </p:nvSpPr>
          <p:spPr>
            <a:xfrm>
              <a:off x="5033785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" name="Google Shape;885;p26"/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5" name="Google Shape;886;p26"/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56" name="Google Shape;893;p26"/>
          <p:cNvSpPr txBox="1"/>
          <p:nvPr/>
        </p:nvSpPr>
        <p:spPr>
          <a:xfrm>
            <a:off x="6462872" y="1594984"/>
            <a:ext cx="2092894" cy="8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Corrigir e implementar melhorias.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9" name="Google Shape;1234;p40"/>
          <p:cNvGrpSpPr/>
          <p:nvPr/>
        </p:nvGrpSpPr>
        <p:grpSpPr>
          <a:xfrm>
            <a:off x="987325" y="2766595"/>
            <a:ext cx="491037" cy="385199"/>
            <a:chOff x="3932350" y="3714775"/>
            <a:chExt cx="439650" cy="319075"/>
          </a:xfrm>
        </p:grpSpPr>
        <p:sp>
          <p:nvSpPr>
            <p:cNvPr id="60" name="Google Shape;1235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6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7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8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39;p40"/>
            <p:cNvSpPr/>
            <p:nvPr/>
          </p:nvSpPr>
          <p:spPr>
            <a:xfrm>
              <a:off x="4175898" y="3787252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070;p40"/>
          <p:cNvGrpSpPr/>
          <p:nvPr/>
        </p:nvGrpSpPr>
        <p:grpSpPr>
          <a:xfrm>
            <a:off x="2958519" y="2366348"/>
            <a:ext cx="341626" cy="418128"/>
            <a:chOff x="596350" y="929175"/>
            <a:chExt cx="407950" cy="497475"/>
          </a:xfrm>
        </p:grpSpPr>
        <p:sp>
          <p:nvSpPr>
            <p:cNvPr id="67" name="Google Shape;1071;p4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72;p4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73;p4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74;p4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75;p4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76;p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77;p4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1261;p40"/>
          <p:cNvGrpSpPr/>
          <p:nvPr/>
        </p:nvGrpSpPr>
        <p:grpSpPr>
          <a:xfrm>
            <a:off x="4388326" y="2897692"/>
            <a:ext cx="434407" cy="414659"/>
            <a:chOff x="576250" y="4319400"/>
            <a:chExt cx="442075" cy="442050"/>
          </a:xfrm>
        </p:grpSpPr>
        <p:sp>
          <p:nvSpPr>
            <p:cNvPr id="75" name="Google Shape;1262;p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3;p4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4;p4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5;p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199;p40"/>
          <p:cNvGrpSpPr/>
          <p:nvPr/>
        </p:nvGrpSpPr>
        <p:grpSpPr>
          <a:xfrm>
            <a:off x="5803479" y="2422953"/>
            <a:ext cx="332127" cy="344315"/>
            <a:chOff x="3951850" y="2985350"/>
            <a:chExt cx="407950" cy="416500"/>
          </a:xfrm>
        </p:grpSpPr>
        <p:sp>
          <p:nvSpPr>
            <p:cNvPr id="80" name="Google Shape;1200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01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02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03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196;p40"/>
          <p:cNvGrpSpPr/>
          <p:nvPr/>
        </p:nvGrpSpPr>
        <p:grpSpPr>
          <a:xfrm>
            <a:off x="7409523" y="2864495"/>
            <a:ext cx="435022" cy="323445"/>
            <a:chOff x="5247525" y="3007275"/>
            <a:chExt cx="517575" cy="384825"/>
          </a:xfrm>
        </p:grpSpPr>
        <p:sp>
          <p:nvSpPr>
            <p:cNvPr id="85" name="Google Shape;1197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98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960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171229"/>
            <a:ext cx="7995462" cy="225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ARQUITETURA</a:t>
            </a:r>
            <a:br>
              <a:rPr lang="en" dirty="0" smtClean="0"/>
            </a:br>
            <a:r>
              <a:rPr lang="en" dirty="0" smtClean="0"/>
              <a:t>DA PESQUISA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9" y="253467"/>
            <a:ext cx="1866901" cy="18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5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</p:spTree>
    <p:extLst>
      <p:ext uri="{BB962C8B-B14F-4D97-AF65-F5344CB8AC3E}">
        <p14:creationId xmlns:p14="http://schemas.microsoft.com/office/powerpoint/2010/main" val="34733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560</Words>
  <Application>Microsoft Office PowerPoint</Application>
  <PresentationFormat>Apresentação na tela (16:9)</PresentationFormat>
  <Paragraphs>131</Paragraphs>
  <Slides>26</Slides>
  <Notes>13</Notes>
  <HiddenSlides>0</HiddenSlides>
  <MMClips>4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Roboto</vt:lpstr>
      <vt:lpstr>Arial</vt:lpstr>
      <vt:lpstr>Titillium Web ExtraLight</vt:lpstr>
      <vt:lpstr>Calibri Light</vt:lpstr>
      <vt:lpstr>Calibri</vt:lpstr>
      <vt:lpstr>Titillium Web</vt:lpstr>
      <vt:lpstr>Thaliard template</vt:lpstr>
      <vt:lpstr>Tema do Office</vt:lpstr>
      <vt:lpstr>CHAOS ENGINEERING A proof of concept using Gremlin and Chaos Toolkit  </vt:lpstr>
      <vt:lpstr>INTRODUÇÃO</vt:lpstr>
      <vt:lpstr>O QUE É  ENGENHARIA  DO CAOS?</vt:lpstr>
      <vt:lpstr>Apresentação do PowerPoint</vt:lpstr>
      <vt:lpstr>VISÃO GERAL DA ENGENHARIA DO CAOS</vt:lpstr>
      <vt:lpstr>COMPARATIVO</vt:lpstr>
      <vt:lpstr>FASES DO CAOS</vt:lpstr>
      <vt:lpstr>ARQUITETURA DA PESQUISA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ENGENHARIA DO CAOS NA 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CONSIDERAÇÕES FINAIS</vt:lpstr>
      <vt:lpstr>CONTRIBUIÇÕES</vt:lpstr>
      <vt:lpstr>TRABALHOS FUTUROS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ENGINEERING A proof of concept using Gremlin and Chaos Toolkit  Matheus Manhães e Felipe Oliveira </dc:title>
  <cp:lastModifiedBy>Matheus Manhães</cp:lastModifiedBy>
  <cp:revision>30</cp:revision>
  <dcterms:modified xsi:type="dcterms:W3CDTF">2019-12-18T04:59:16Z</dcterms:modified>
</cp:coreProperties>
</file>